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Deaths per TWh</c:v>
                </c:pt>
              </c:strCache>
            </c:strRef>
          </c:tx>
          <c:spPr>
            <a:solidFill>
              <a:srgbClr val="4FC3F7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FC3F7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9B6F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4FC3F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4A26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07B54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E63946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C1121F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9B1921"/>
              </a:solidFill>
              <a:effectLst/>
            </c:spPr>
          </c:dPt>
          <c:cat>
            <c:multiLvlStrRef>
              <c:f>Sheet1!$A$2:$A$9</c:f>
              <c:multiLvlStrCache>
                <c:ptCount val="8"/>
                <c:lvl>
                  <c:pt idx="0">
                    <c:v>Solar</c:v>
                  </c:pt>
                  <c:pt idx="1">
                    <c:v>Nuclear</c:v>
                  </c:pt>
                  <c:pt idx="2">
                    <c:v>Wind</c:v>
                  </c:pt>
                  <c:pt idx="3">
                    <c:v>Hydro *</c:v>
                  </c:pt>
                  <c:pt idx="4">
                    <c:v>Gas</c:v>
                  </c:pt>
                  <c:pt idx="5">
                    <c:v>Oil</c:v>
                  </c:pt>
                  <c:pt idx="6">
                    <c:v>Coal</c:v>
                  </c:pt>
                  <c:pt idx="7">
                    <c:v>Brown Coal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0.02</c:v>
                </c:pt>
                <c:pt idx="1">
                  <c:v>0.03</c:v>
                </c:pt>
                <c:pt idx="2">
                  <c:v>0.04</c:v>
                </c:pt>
                <c:pt idx="3">
                  <c:v>1.3</c:v>
                </c:pt>
                <c:pt idx="4">
                  <c:v>2.82</c:v>
                </c:pt>
                <c:pt idx="5">
                  <c:v>18.43</c:v>
                </c:pt>
                <c:pt idx="6">
                  <c:v>24.62</c:v>
                </c:pt>
                <c:pt idx="7">
                  <c:v>32.72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1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0C4D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1E3A5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0C4D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16203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Deaths per Terawatt-Hour of Energy Generated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Mortality per unit of energy generated — all sources compared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078992"/>
          <a:ext cx="8229600" cy="340156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736592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Hydro figure driven primarily by the Banqiao dam failure, Henan, China, 1975   |   Source: Ritchie / Our World in Data (2020); Markandya &amp; Wilkinson (2007)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spc="200" kern="0" dirty="0">
                <a:solidFill>
                  <a:srgbClr val="F4A2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BANQIAO DAM  —  AUGUST 1975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deadliest structural failure in civilian energy history. Most people in the West have never heard of it.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98448"/>
            <a:ext cx="2606040" cy="2176272"/>
          </a:xfrm>
          <a:prstGeom prst="rect">
            <a:avLst/>
          </a:prstGeom>
          <a:solidFill>
            <a:srgbClr val="1A2B3C"/>
          </a:solidFill>
          <a:ln w="19050">
            <a:solidFill>
              <a:srgbClr val="F4A2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43560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773936"/>
            <a:ext cx="2331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Typhoon Nina: 830mm of rain in 24 hours. Sluice gates blocked by sediment. Dam overtopped. 62 downstream reservoirs failed in cascade.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46120" y="1298448"/>
            <a:ext cx="2606040" cy="2176272"/>
          </a:xfrm>
          <a:prstGeom prst="rect">
            <a:avLst/>
          </a:prstGeom>
          <a:solidFill>
            <a:srgbClr val="1A2B3C"/>
          </a:solidFill>
          <a:ln w="19050">
            <a:solidFill>
              <a:srgbClr val="E6394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43560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DEATHS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337560" y="1773936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~26,000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383280" y="26517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initial flood wave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26480" y="1298448"/>
            <a:ext cx="2606040" cy="2176272"/>
          </a:xfrm>
          <a:prstGeom prst="rect">
            <a:avLst/>
          </a:prstGeom>
          <a:solidFill>
            <a:srgbClr val="1A2B3C"/>
          </a:solidFill>
          <a:ln w="25400">
            <a:solidFill>
              <a:srgbClr val="C1121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63640" y="143560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ESTIMATED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63640" y="1773936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171,000 - 230,000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263640" y="2505456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Famine and disease in the aftermath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730752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Nobody stopped building dams.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7200" y="473659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Yang et al. (2017); Ritchie / Our World in Data (2020)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Major Incidents. 70 Years. Global Operation.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868680"/>
          <a:ext cx="841248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777240"/>
                <a:gridCol w="2880360"/>
                <a:gridCol w="292608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Peer-Reviewed Deaths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Political / Social Outcome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Three Mile Island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direct deaths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measurable increase in cancer incidence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4A2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 construction permits frozen. No new plant ordered after 1974 completed for decades.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Chernobyl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1986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~433 deaths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(31 acute + projected latent cancers)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4A2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Widely reported as tens of thousands. Ended European nuclear expansion for a generation.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Fukushima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~2,314 projected deaths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(Primarily evacuation stress)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4A2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Germany shut down all nuclear plants within 12 months.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7548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Ritchie (2020); WHO; Markandya &amp; Wilkinson (2007)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Coal: The Accepted Kill Rate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Chronic. Distributed. Normalized.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320040" y="1261872"/>
            <a:ext cx="2606040" cy="2286000"/>
          </a:xfrm>
          <a:prstGeom prst="rect">
            <a:avLst/>
          </a:prstGeom>
          <a:solidFill>
            <a:srgbClr val="1A0A0A"/>
          </a:solidFill>
          <a:ln w="19050">
            <a:solidFill>
              <a:srgbClr val="E639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29768" y="1399032"/>
            <a:ext cx="2386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DEATHS PER TWh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29768" y="1719072"/>
            <a:ext cx="23865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E639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24.62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429768" y="2679192"/>
            <a:ext cx="2386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of any energy source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64408" y="1261872"/>
            <a:ext cx="2606040" cy="2286000"/>
          </a:xfrm>
          <a:prstGeom prst="rect">
            <a:avLst/>
          </a:prstGeom>
          <a:solidFill>
            <a:srgbClr val="1A0A0A"/>
          </a:solidFill>
          <a:ln w="19050">
            <a:solidFill>
              <a:srgbClr val="C1121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74136" y="1399032"/>
            <a:ext cx="2386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COAL PM2.5 DEATHS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337560" y="1719072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639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460,000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374136" y="2679192"/>
            <a:ext cx="2386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1999 - 2020, United States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261872"/>
            <a:ext cx="2606040" cy="2286000"/>
          </a:xfrm>
          <a:prstGeom prst="rect">
            <a:avLst/>
          </a:prstGeom>
          <a:solidFill>
            <a:srgbClr val="1A0A0A"/>
          </a:solidFill>
          <a:ln w="19050">
            <a:solidFill>
              <a:srgbClr val="9B192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27648" y="1399032"/>
            <a:ext cx="2386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FOSSIL FUEL DEATHS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327648" y="1719072"/>
            <a:ext cx="23865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E639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5.13M</a:t>
            </a:r>
            <a:endParaRPr lang="en-US" sz="5400" dirty="0"/>
          </a:p>
        </p:txBody>
      </p:sp>
      <p:sp>
        <p:nvSpPr>
          <p:cNvPr id="15" name="Text 13"/>
          <p:cNvSpPr/>
          <p:nvPr/>
        </p:nvSpPr>
        <p:spPr>
          <a:xfrm>
            <a:off x="6327648" y="2679192"/>
            <a:ext cx="2386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deaths per year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pollution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3767328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None of this generates a headline.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57200" y="473659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Henneman et al., Science (2023); Lelieveld et al., BMJ (2023); Vohra et al. (2021)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Regulatory Ratchet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added continuously. Never removed. Construction costs up 200%+. Industry frozen.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115568"/>
          <a:ext cx="841248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3703320"/>
                <a:gridCol w="3291840"/>
              </a:tblGrid>
              <a:tr h="3474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Consequence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C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4FC3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1967 - 1974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"Turnkey Boom" — Peak reactor orders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Rapid utility builds. US nuclear industry at its peak.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4A2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AEC dissolved. NRC formed.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 and regulation separated. Posture shifts.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E639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Three Mile Island. Zero direct deaths.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Construction permits frozen. NRC shifts to adversarial licensing.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32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C112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1979 - 2000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Regulatory ratchet: thousands of new prescriptive rules. Backfitting of plants under construction.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Construction timelines doubled. Overnight capital costs up 200%+.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E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365760" y="4590288"/>
            <a:ext cx="8412480" cy="384048"/>
          </a:xfrm>
          <a:prstGeom prst="rect">
            <a:avLst/>
          </a:prstGeom>
          <a:solidFill>
            <a:srgbClr val="1A0A0A"/>
          </a:solidFill>
          <a:ln w="12700">
            <a:solidFill>
              <a:srgbClr val="E6394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65760" y="459028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new US nuclear plant ordered after 1974 was successfully completed for decades.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— Why Did We Stop</dc:title>
  <dc:subject>PptxGenJS Presentation</dc:subject>
  <dc:creator>PptxGenJS</dc:creator>
  <cp:lastModifiedBy>PptxGenJS</cp:lastModifiedBy>
  <cp:revision>1</cp:revision>
  <dcterms:created xsi:type="dcterms:W3CDTF">2026-05-21T17:43:29Z</dcterms:created>
  <dcterms:modified xsi:type="dcterms:W3CDTF">2026-05-21T17:43:29Z</dcterms:modified>
</cp:coreProperties>
</file>